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07224C-AE4A-4BC6-A6F3-941535EC5C65}" type="datetimeFigureOut">
              <a:rPr lang="en-ZA" smtClean="0"/>
              <a:t>2020/07/08</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41AFEF-891E-49E4-8A9D-5002D12FEB12}" type="slidenum">
              <a:rPr lang="en-ZA" smtClean="0"/>
              <a:t>‹#›</a:t>
            </a:fld>
            <a:endParaRPr lang="en-ZA"/>
          </a:p>
        </p:txBody>
      </p:sp>
    </p:spTree>
    <p:extLst>
      <p:ext uri="{BB962C8B-B14F-4D97-AF65-F5344CB8AC3E}">
        <p14:creationId xmlns:p14="http://schemas.microsoft.com/office/powerpoint/2010/main" val="2735697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88BC0A5-5BC7-4EE5-8D1C-5308DA070874}" type="slidenum">
              <a:rPr lang="en-ZA" smtClean="0"/>
              <a:t>2</a:t>
            </a:fld>
            <a:endParaRPr lang="en-ZA"/>
          </a:p>
        </p:txBody>
      </p:sp>
    </p:spTree>
    <p:extLst>
      <p:ext uri="{BB962C8B-B14F-4D97-AF65-F5344CB8AC3E}">
        <p14:creationId xmlns:p14="http://schemas.microsoft.com/office/powerpoint/2010/main" val="1901623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88BC0A5-5BC7-4EE5-8D1C-5308DA070874}" type="slidenum">
              <a:rPr lang="en-ZA" smtClean="0"/>
              <a:t>8</a:t>
            </a:fld>
            <a:endParaRPr lang="en-ZA"/>
          </a:p>
        </p:txBody>
      </p:sp>
    </p:spTree>
    <p:extLst>
      <p:ext uri="{BB962C8B-B14F-4D97-AF65-F5344CB8AC3E}">
        <p14:creationId xmlns:p14="http://schemas.microsoft.com/office/powerpoint/2010/main" val="2805306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F1E82F6-5965-40D3-85FF-D31FF53723D9}" type="datetimeFigureOut">
              <a:rPr lang="en-ZA" smtClean="0"/>
              <a:t>2020/07/08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62152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F1E82F6-5965-40D3-85FF-D31FF53723D9}" type="datetimeFigureOut">
              <a:rPr lang="en-ZA" smtClean="0"/>
              <a:t>2020/07/08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293221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F1E82F6-5965-40D3-85FF-D31FF53723D9}" type="datetimeFigureOut">
              <a:rPr lang="en-ZA" smtClean="0"/>
              <a:t>2020/07/08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387684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F1E82F6-5965-40D3-85FF-D31FF53723D9}" type="datetimeFigureOut">
              <a:rPr lang="en-ZA" smtClean="0"/>
              <a:t>2020/07/08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2335671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1E82F6-5965-40D3-85FF-D31FF53723D9}" type="datetimeFigureOut">
              <a:rPr lang="en-ZA" smtClean="0"/>
              <a:t>2020/07/08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1397379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F1E82F6-5965-40D3-85FF-D31FF53723D9}" type="datetimeFigureOut">
              <a:rPr lang="en-ZA" smtClean="0"/>
              <a:t>2020/07/08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86858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F1E82F6-5965-40D3-85FF-D31FF53723D9}" type="datetimeFigureOut">
              <a:rPr lang="en-ZA" smtClean="0"/>
              <a:t>2020/07/08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102658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F1E82F6-5965-40D3-85FF-D31FF53723D9}" type="datetimeFigureOut">
              <a:rPr lang="en-ZA" smtClean="0"/>
              <a:t>2020/07/08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1335118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E82F6-5965-40D3-85FF-D31FF53723D9}" type="datetimeFigureOut">
              <a:rPr lang="en-ZA" smtClean="0"/>
              <a:t>2020/07/08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100360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E82F6-5965-40D3-85FF-D31FF53723D9}" type="datetimeFigureOut">
              <a:rPr lang="en-ZA" smtClean="0"/>
              <a:t>2020/07/08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2643532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E82F6-5965-40D3-85FF-D31FF53723D9}" type="datetimeFigureOut">
              <a:rPr lang="en-ZA" smtClean="0"/>
              <a:t>2020/07/08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185FBCD-ABA6-4D5A-8443-5CC5D7DC8047}" type="slidenum">
              <a:rPr lang="en-ZA" smtClean="0"/>
              <a:t>‹#›</a:t>
            </a:fld>
            <a:endParaRPr lang="en-ZA"/>
          </a:p>
        </p:txBody>
      </p:sp>
    </p:spTree>
    <p:extLst>
      <p:ext uri="{BB962C8B-B14F-4D97-AF65-F5344CB8AC3E}">
        <p14:creationId xmlns:p14="http://schemas.microsoft.com/office/powerpoint/2010/main" val="33307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E82F6-5965-40D3-85FF-D31FF53723D9}" type="datetimeFigureOut">
              <a:rPr lang="en-ZA" smtClean="0"/>
              <a:t>2020/07/08</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5FBCD-ABA6-4D5A-8443-5CC5D7DC8047}" type="slidenum">
              <a:rPr lang="en-ZA" smtClean="0"/>
              <a:t>‹#›</a:t>
            </a:fld>
            <a:endParaRPr lang="en-ZA"/>
          </a:p>
        </p:txBody>
      </p:sp>
    </p:spTree>
    <p:extLst>
      <p:ext uri="{BB962C8B-B14F-4D97-AF65-F5344CB8AC3E}">
        <p14:creationId xmlns:p14="http://schemas.microsoft.com/office/powerpoint/2010/main" val="783942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If statement with more than 1 condition</a:t>
            </a:r>
            <a:endParaRPr lang="en-ZA" dirty="0"/>
          </a:p>
        </p:txBody>
      </p:sp>
      <p:sp>
        <p:nvSpPr>
          <p:cNvPr id="3" name="Content Placeholder 2"/>
          <p:cNvSpPr>
            <a:spLocks noGrp="1"/>
          </p:cNvSpPr>
          <p:nvPr>
            <p:ph idx="1"/>
          </p:nvPr>
        </p:nvSpPr>
        <p:spPr/>
        <p:txBody>
          <a:bodyPr/>
          <a:lstStyle/>
          <a:p>
            <a:pPr marL="0" indent="0">
              <a:buNone/>
            </a:pPr>
            <a:r>
              <a:rPr lang="en-ZA" dirty="0" smtClean="0"/>
              <a:t>If (&lt;condition1&gt;) AND/OR (&lt;condition2&gt;)</a:t>
            </a:r>
          </a:p>
          <a:p>
            <a:pPr marL="0" indent="0">
              <a:buNone/>
            </a:pPr>
            <a:r>
              <a:rPr lang="en-ZA" dirty="0"/>
              <a:t> </a:t>
            </a:r>
            <a:r>
              <a:rPr lang="en-ZA" dirty="0" smtClean="0"/>
              <a:t>   then &lt;True choice is executed&gt;</a:t>
            </a:r>
          </a:p>
          <a:p>
            <a:pPr marL="0" indent="0">
              <a:buNone/>
            </a:pPr>
            <a:r>
              <a:rPr lang="en-ZA" dirty="0"/>
              <a:t> </a:t>
            </a:r>
            <a:r>
              <a:rPr lang="en-ZA" dirty="0" smtClean="0"/>
              <a:t>   else &lt;False choice is executed&gt;</a:t>
            </a:r>
          </a:p>
          <a:p>
            <a:pPr marL="0" indent="0">
              <a:buNone/>
            </a:pPr>
            <a:endParaRPr lang="en-ZA" dirty="0"/>
          </a:p>
          <a:p>
            <a:r>
              <a:rPr lang="en-ZA" dirty="0" smtClean="0"/>
              <a:t>The </a:t>
            </a:r>
            <a:r>
              <a:rPr lang="en-ZA" b="1" dirty="0" smtClean="0"/>
              <a:t>then</a:t>
            </a:r>
            <a:r>
              <a:rPr lang="en-ZA" dirty="0" smtClean="0"/>
              <a:t>-section is executed when the </a:t>
            </a:r>
            <a:r>
              <a:rPr lang="en-ZA" b="1" dirty="0" smtClean="0"/>
              <a:t>result</a:t>
            </a:r>
            <a:r>
              <a:rPr lang="en-ZA" dirty="0" smtClean="0"/>
              <a:t> of the logic operator(s) is </a:t>
            </a:r>
            <a:r>
              <a:rPr lang="en-ZA" b="1" dirty="0" smtClean="0"/>
              <a:t>True</a:t>
            </a:r>
          </a:p>
          <a:p>
            <a:r>
              <a:rPr lang="en-ZA" dirty="0" smtClean="0"/>
              <a:t>The </a:t>
            </a:r>
            <a:r>
              <a:rPr lang="en-ZA" b="1" dirty="0" smtClean="0"/>
              <a:t>else</a:t>
            </a:r>
            <a:r>
              <a:rPr lang="en-ZA" dirty="0" smtClean="0"/>
              <a:t>-section is executed when the </a:t>
            </a:r>
            <a:r>
              <a:rPr lang="en-ZA" b="1" dirty="0" smtClean="0"/>
              <a:t>result</a:t>
            </a:r>
            <a:r>
              <a:rPr lang="en-ZA" dirty="0" smtClean="0"/>
              <a:t> of logic operator(s) is </a:t>
            </a:r>
            <a:r>
              <a:rPr lang="en-ZA" b="1" dirty="0" smtClean="0"/>
              <a:t>False</a:t>
            </a:r>
            <a:endParaRPr lang="en-ZA" dirty="0"/>
          </a:p>
        </p:txBody>
      </p:sp>
    </p:spTree>
    <p:extLst>
      <p:ext uri="{BB962C8B-B14F-4D97-AF65-F5344CB8AC3E}">
        <p14:creationId xmlns:p14="http://schemas.microsoft.com/office/powerpoint/2010/main" val="2849017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3.4 (</a:t>
            </a:r>
            <a:r>
              <a:rPr lang="en-US" dirty="0" err="1" smtClean="0"/>
              <a:t>cont</a:t>
            </a:r>
            <a:r>
              <a:rPr lang="en-US" dirty="0" smtClean="0"/>
              <a:t>)</a:t>
            </a:r>
            <a:endParaRPr lang="en-ZA" dirty="0"/>
          </a:p>
        </p:txBody>
      </p:sp>
      <p:pic>
        <p:nvPicPr>
          <p:cNvPr id="6" name="Picture 5"/>
          <p:cNvPicPr>
            <a:picLocks noChangeAspect="1"/>
          </p:cNvPicPr>
          <p:nvPr/>
        </p:nvPicPr>
        <p:blipFill>
          <a:blip r:embed="rId2"/>
          <a:stretch>
            <a:fillRect/>
          </a:stretch>
        </p:blipFill>
        <p:spPr>
          <a:xfrm>
            <a:off x="3035660" y="1628800"/>
            <a:ext cx="6120680" cy="4255502"/>
          </a:xfrm>
          <a:prstGeom prst="rect">
            <a:avLst/>
          </a:prstGeom>
        </p:spPr>
      </p:pic>
    </p:spTree>
    <p:extLst>
      <p:ext uri="{BB962C8B-B14F-4D97-AF65-F5344CB8AC3E}">
        <p14:creationId xmlns:p14="http://schemas.microsoft.com/office/powerpoint/2010/main" val="938924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CASE statement</a:t>
            </a:r>
            <a:endParaRPr lang="en-ZA" dirty="0"/>
          </a:p>
        </p:txBody>
      </p:sp>
      <p:sp>
        <p:nvSpPr>
          <p:cNvPr id="3" name="Content Placeholder 2"/>
          <p:cNvSpPr>
            <a:spLocks noGrp="1"/>
          </p:cNvSpPr>
          <p:nvPr>
            <p:ph idx="1"/>
          </p:nvPr>
        </p:nvSpPr>
        <p:spPr/>
        <p:txBody>
          <a:bodyPr/>
          <a:lstStyle/>
          <a:p>
            <a:pPr marL="0" indent="0">
              <a:buNone/>
            </a:pPr>
            <a:r>
              <a:rPr lang="en-ZA" dirty="0" smtClean="0"/>
              <a:t>CASE &lt;selector expression&gt; OF</a:t>
            </a:r>
          </a:p>
          <a:p>
            <a:pPr marL="0" indent="0">
              <a:buNone/>
            </a:pPr>
            <a:r>
              <a:rPr lang="en-ZA" dirty="0"/>
              <a:t>	</a:t>
            </a:r>
            <a:r>
              <a:rPr lang="en-ZA" dirty="0" smtClean="0"/>
              <a:t>&lt;case 1&gt;  :  &lt;statement(s)&gt;;</a:t>
            </a:r>
          </a:p>
          <a:p>
            <a:pPr marL="0" indent="0">
              <a:buNone/>
            </a:pPr>
            <a:r>
              <a:rPr lang="en-ZA" dirty="0"/>
              <a:t>	</a:t>
            </a:r>
            <a:r>
              <a:rPr lang="en-ZA" dirty="0" smtClean="0"/>
              <a:t> &lt;case 1&gt;  :  &lt;statement(s)&gt;;</a:t>
            </a:r>
          </a:p>
          <a:p>
            <a:pPr marL="0" indent="0">
              <a:buNone/>
            </a:pPr>
            <a:r>
              <a:rPr lang="en-ZA" dirty="0"/>
              <a:t>	</a:t>
            </a:r>
            <a:r>
              <a:rPr lang="en-ZA" dirty="0" smtClean="0"/>
              <a:t> &lt;case 1&gt;  :  &lt;statement(s)&gt;;</a:t>
            </a:r>
          </a:p>
          <a:p>
            <a:pPr marL="0" indent="0">
              <a:buNone/>
            </a:pPr>
            <a:r>
              <a:rPr lang="en-ZA" dirty="0"/>
              <a:t>	</a:t>
            </a:r>
            <a:r>
              <a:rPr lang="en-ZA" dirty="0" smtClean="0"/>
              <a:t>…………</a:t>
            </a:r>
          </a:p>
          <a:p>
            <a:pPr marL="0" indent="0">
              <a:buNone/>
            </a:pPr>
            <a:r>
              <a:rPr lang="en-ZA" dirty="0"/>
              <a:t>	</a:t>
            </a:r>
            <a:r>
              <a:rPr lang="en-ZA" dirty="0" smtClean="0"/>
              <a:t>[else &lt;statement(s)&gt;]</a:t>
            </a:r>
          </a:p>
          <a:p>
            <a:pPr marL="0" indent="0">
              <a:buNone/>
            </a:pPr>
            <a:r>
              <a:rPr lang="en-ZA" dirty="0" smtClean="0"/>
              <a:t>End;</a:t>
            </a:r>
            <a:endParaRPr lang="en-ZA" dirty="0"/>
          </a:p>
        </p:txBody>
      </p:sp>
    </p:spTree>
    <p:extLst>
      <p:ext uri="{BB962C8B-B14F-4D97-AF65-F5344CB8AC3E}">
        <p14:creationId xmlns:p14="http://schemas.microsoft.com/office/powerpoint/2010/main" val="474015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CASE statement (</a:t>
            </a:r>
            <a:r>
              <a:rPr lang="en-ZA" dirty="0" err="1" smtClean="0"/>
              <a:t>cont</a:t>
            </a:r>
            <a:r>
              <a:rPr lang="en-ZA" dirty="0" smtClean="0"/>
              <a:t>)</a:t>
            </a:r>
            <a:endParaRPr lang="en-ZA" dirty="0"/>
          </a:p>
        </p:txBody>
      </p:sp>
      <p:sp>
        <p:nvSpPr>
          <p:cNvPr id="3" name="Content Placeholder 2"/>
          <p:cNvSpPr>
            <a:spLocks noGrp="1"/>
          </p:cNvSpPr>
          <p:nvPr>
            <p:ph idx="1"/>
          </p:nvPr>
        </p:nvSpPr>
        <p:spPr>
          <a:xfrm>
            <a:off x="1991544" y="1268760"/>
            <a:ext cx="8229600" cy="5328592"/>
          </a:xfrm>
        </p:spPr>
        <p:txBody>
          <a:bodyPr>
            <a:noAutofit/>
          </a:bodyPr>
          <a:lstStyle/>
          <a:p>
            <a:pPr marL="0" indent="0">
              <a:buNone/>
            </a:pPr>
            <a:r>
              <a:rPr lang="en-ZA" sz="2400" dirty="0"/>
              <a:t>The </a:t>
            </a:r>
            <a:r>
              <a:rPr lang="en-ZA" sz="2400" b="1" dirty="0"/>
              <a:t>Case</a:t>
            </a:r>
            <a:r>
              <a:rPr lang="en-ZA" sz="2400" dirty="0"/>
              <a:t> keyword provides a structured equivalent to a sequence of if statements on the same </a:t>
            </a:r>
            <a:r>
              <a:rPr lang="en-ZA" sz="2400" dirty="0"/>
              <a:t>variable</a:t>
            </a:r>
            <a:r>
              <a:rPr lang="en-ZA" sz="2400" dirty="0"/>
              <a:t>. </a:t>
            </a:r>
            <a:r>
              <a:rPr lang="en-ZA" sz="2400" dirty="0"/>
              <a:t>  </a:t>
            </a:r>
          </a:p>
          <a:p>
            <a:pPr marL="0" indent="0">
              <a:buNone/>
            </a:pPr>
            <a:r>
              <a:rPr lang="en-ZA" sz="2400" dirty="0"/>
              <a:t>The</a:t>
            </a:r>
            <a:r>
              <a:rPr lang="en-ZA" sz="2400" dirty="0"/>
              <a:t> </a:t>
            </a:r>
            <a:r>
              <a:rPr lang="en-ZA" sz="2400" b="1" dirty="0"/>
              <a:t>Case</a:t>
            </a:r>
            <a:r>
              <a:rPr lang="en-ZA" sz="2400" dirty="0"/>
              <a:t> statement is more elegant, more efficient, and easier to maintain than multiple if </a:t>
            </a:r>
            <a:r>
              <a:rPr lang="en-ZA" sz="2400" dirty="0"/>
              <a:t>nesting's.</a:t>
            </a:r>
            <a:r>
              <a:rPr lang="en-ZA" sz="2400" dirty="0"/>
              <a:t> </a:t>
            </a:r>
            <a:r>
              <a:rPr lang="en-ZA" sz="2400" dirty="0"/>
              <a:t/>
            </a:r>
            <a:br>
              <a:rPr lang="en-ZA" sz="2400" dirty="0"/>
            </a:br>
            <a:r>
              <a:rPr lang="en-ZA" sz="2400" dirty="0"/>
              <a:t> </a:t>
            </a:r>
            <a:r>
              <a:rPr lang="en-ZA" sz="2400" dirty="0"/>
              <a:t/>
            </a:r>
            <a:br>
              <a:rPr lang="en-ZA" sz="2400" dirty="0"/>
            </a:br>
            <a:r>
              <a:rPr lang="en-ZA" sz="2400" b="1" dirty="0"/>
              <a:t>Version 2.</a:t>
            </a:r>
            <a:r>
              <a:rPr lang="en-ZA" sz="2400" dirty="0"/>
              <a:t> Is used for Records declarations. It is then called a </a:t>
            </a:r>
            <a:r>
              <a:rPr lang="en-ZA" sz="2400" b="1" dirty="0"/>
              <a:t>Variant</a:t>
            </a:r>
            <a:r>
              <a:rPr lang="en-ZA" sz="2400" dirty="0"/>
              <a:t>. It provides a means of mapping two or more differing sets of declarations onto the same section of the record. </a:t>
            </a:r>
            <a:r>
              <a:rPr lang="en-ZA" sz="2400" dirty="0"/>
              <a:t/>
            </a:r>
            <a:br>
              <a:rPr lang="en-ZA" sz="2400" dirty="0"/>
            </a:br>
            <a:r>
              <a:rPr lang="en-ZA" sz="2400" dirty="0"/>
              <a:t> </a:t>
            </a:r>
            <a:r>
              <a:rPr lang="en-ZA" sz="2400" dirty="0"/>
              <a:t/>
            </a:r>
            <a:br>
              <a:rPr lang="en-ZA" sz="2400" dirty="0"/>
            </a:br>
            <a:r>
              <a:rPr lang="en-ZA" sz="2400" dirty="0"/>
              <a:t>It is mostly used when handling different types of dataset for a record, where the datasets have mostly the same content. See the example for clarification. </a:t>
            </a:r>
            <a:r>
              <a:rPr lang="en-ZA" sz="2400" dirty="0"/>
              <a:t/>
            </a:r>
            <a:br>
              <a:rPr lang="en-ZA" sz="2400" dirty="0"/>
            </a:br>
            <a:r>
              <a:rPr lang="en-ZA" sz="2400" dirty="0"/>
              <a:t> </a:t>
            </a:r>
            <a:r>
              <a:rPr lang="en-ZA" sz="2400" dirty="0"/>
              <a:t/>
            </a:r>
            <a:br>
              <a:rPr lang="en-ZA" sz="2400" dirty="0"/>
            </a:br>
            <a:r>
              <a:rPr lang="en-ZA" sz="2400" dirty="0"/>
              <a:t>The </a:t>
            </a:r>
            <a:r>
              <a:rPr lang="en-ZA" sz="2400" b="1" dirty="0"/>
              <a:t>Tag</a:t>
            </a:r>
            <a:r>
              <a:rPr lang="en-ZA" sz="2400" dirty="0"/>
              <a:t> provides identification of the case element.</a:t>
            </a:r>
          </a:p>
        </p:txBody>
      </p:sp>
    </p:spTree>
    <p:extLst>
      <p:ext uri="{BB962C8B-B14F-4D97-AF65-F5344CB8AC3E}">
        <p14:creationId xmlns:p14="http://schemas.microsoft.com/office/powerpoint/2010/main" val="2993761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CASE statement (example)</a:t>
            </a:r>
            <a:endParaRPr lang="en-ZA" dirty="0"/>
          </a:p>
        </p:txBody>
      </p:sp>
      <p:pic>
        <p:nvPicPr>
          <p:cNvPr id="4" name="Picture 3"/>
          <p:cNvPicPr>
            <a:picLocks noChangeAspect="1"/>
          </p:cNvPicPr>
          <p:nvPr/>
        </p:nvPicPr>
        <p:blipFill>
          <a:blip r:embed="rId2"/>
          <a:stretch>
            <a:fillRect/>
          </a:stretch>
        </p:blipFill>
        <p:spPr>
          <a:xfrm>
            <a:off x="1981200" y="1438028"/>
            <a:ext cx="3581400" cy="4352925"/>
          </a:xfrm>
          <a:prstGeom prst="rect">
            <a:avLst/>
          </a:prstGeom>
        </p:spPr>
      </p:pic>
      <p:sp>
        <p:nvSpPr>
          <p:cNvPr id="7" name="Rectangle 6"/>
          <p:cNvSpPr/>
          <p:nvPr/>
        </p:nvSpPr>
        <p:spPr>
          <a:xfrm>
            <a:off x="5638800" y="1124745"/>
            <a:ext cx="4849688" cy="5632311"/>
          </a:xfrm>
          <a:prstGeom prst="rect">
            <a:avLst/>
          </a:prstGeom>
        </p:spPr>
        <p:txBody>
          <a:bodyPr wrap="square">
            <a:spAutoFit/>
          </a:bodyPr>
          <a:lstStyle/>
          <a:p>
            <a:r>
              <a:rPr lang="en-ZA" dirty="0"/>
              <a:t>if (</a:t>
            </a:r>
            <a:r>
              <a:rPr lang="en-ZA" dirty="0" err="1"/>
              <a:t>iBirthYear</a:t>
            </a:r>
            <a:r>
              <a:rPr lang="en-ZA" dirty="0"/>
              <a:t> &gt; </a:t>
            </a:r>
            <a:r>
              <a:rPr lang="en-ZA" dirty="0" err="1"/>
              <a:t>iYear</a:t>
            </a:r>
            <a:r>
              <a:rPr lang="en-ZA" dirty="0"/>
              <a:t>) Then </a:t>
            </a:r>
            <a:r>
              <a:rPr lang="en-ZA" dirty="0" err="1"/>
              <a:t>bValid</a:t>
            </a:r>
            <a:r>
              <a:rPr lang="en-ZA" dirty="0"/>
              <a:t> := False;</a:t>
            </a:r>
          </a:p>
          <a:p>
            <a:endParaRPr lang="en-ZA" dirty="0"/>
          </a:p>
          <a:p>
            <a:r>
              <a:rPr lang="en-ZA" dirty="0"/>
              <a:t>  </a:t>
            </a:r>
            <a:r>
              <a:rPr lang="en-ZA" dirty="0" err="1"/>
              <a:t>sCategory</a:t>
            </a:r>
            <a:r>
              <a:rPr lang="en-ZA" dirty="0"/>
              <a:t> := </a:t>
            </a:r>
            <a:r>
              <a:rPr lang="en-ZA" dirty="0" err="1"/>
              <a:t>rgpAge.Items</a:t>
            </a:r>
            <a:r>
              <a:rPr lang="en-ZA" dirty="0"/>
              <a:t>[</a:t>
            </a:r>
            <a:r>
              <a:rPr lang="en-ZA" dirty="0" err="1"/>
              <a:t>rgpAge.ItemIndex</a:t>
            </a:r>
            <a:r>
              <a:rPr lang="en-ZA" dirty="0"/>
              <a:t>];</a:t>
            </a:r>
          </a:p>
          <a:p>
            <a:endParaRPr lang="en-ZA" dirty="0"/>
          </a:p>
          <a:p>
            <a:r>
              <a:rPr lang="en-ZA" dirty="0"/>
              <a:t>  if (</a:t>
            </a:r>
            <a:r>
              <a:rPr lang="en-ZA" dirty="0" err="1"/>
              <a:t>iAge</a:t>
            </a:r>
            <a:r>
              <a:rPr lang="en-ZA" dirty="0"/>
              <a:t> &lt; 3) or (</a:t>
            </a:r>
            <a:r>
              <a:rPr lang="en-ZA" dirty="0" err="1"/>
              <a:t>iAge</a:t>
            </a:r>
            <a:r>
              <a:rPr lang="en-ZA" dirty="0"/>
              <a:t> &gt; 18)</a:t>
            </a:r>
          </a:p>
          <a:p>
            <a:r>
              <a:rPr lang="en-ZA" dirty="0"/>
              <a:t>    then</a:t>
            </a:r>
          </a:p>
          <a:p>
            <a:r>
              <a:rPr lang="en-ZA" dirty="0"/>
              <a:t>      </a:t>
            </a:r>
            <a:r>
              <a:rPr lang="en-ZA" dirty="0" err="1"/>
              <a:t>bValid</a:t>
            </a:r>
            <a:r>
              <a:rPr lang="en-ZA" dirty="0"/>
              <a:t> := False;</a:t>
            </a:r>
          </a:p>
          <a:p>
            <a:endParaRPr lang="en-ZA" dirty="0"/>
          </a:p>
          <a:p>
            <a:r>
              <a:rPr lang="en-ZA" dirty="0"/>
              <a:t>    Case </a:t>
            </a:r>
            <a:r>
              <a:rPr lang="en-ZA" dirty="0" err="1"/>
              <a:t>rgpAge.ItemIndex</a:t>
            </a:r>
            <a:r>
              <a:rPr lang="en-ZA" dirty="0"/>
              <a:t> of</a:t>
            </a:r>
          </a:p>
          <a:p>
            <a:r>
              <a:rPr lang="en-ZA" dirty="0"/>
              <a:t>        0 : if </a:t>
            </a:r>
            <a:r>
              <a:rPr lang="en-ZA" dirty="0" err="1"/>
              <a:t>iAge</a:t>
            </a:r>
            <a:r>
              <a:rPr lang="en-ZA" dirty="0"/>
              <a:t> &lt; 3</a:t>
            </a:r>
          </a:p>
          <a:p>
            <a:r>
              <a:rPr lang="en-ZA" dirty="0"/>
              <a:t>              then </a:t>
            </a:r>
            <a:r>
              <a:rPr lang="en-ZA" dirty="0" err="1"/>
              <a:t>bValid</a:t>
            </a:r>
            <a:r>
              <a:rPr lang="en-ZA" dirty="0"/>
              <a:t> := False;</a:t>
            </a:r>
          </a:p>
          <a:p>
            <a:r>
              <a:rPr lang="en-ZA" dirty="0"/>
              <a:t>        1 : if </a:t>
            </a:r>
            <a:r>
              <a:rPr lang="en-ZA" dirty="0" err="1"/>
              <a:t>iAge</a:t>
            </a:r>
            <a:r>
              <a:rPr lang="en-ZA" dirty="0"/>
              <a:t> &gt; 8</a:t>
            </a:r>
          </a:p>
          <a:p>
            <a:r>
              <a:rPr lang="en-ZA" dirty="0"/>
              <a:t>              then </a:t>
            </a:r>
            <a:r>
              <a:rPr lang="en-ZA" dirty="0" err="1"/>
              <a:t>bValid</a:t>
            </a:r>
            <a:r>
              <a:rPr lang="en-ZA" dirty="0"/>
              <a:t> := False;</a:t>
            </a:r>
          </a:p>
          <a:p>
            <a:r>
              <a:rPr lang="en-ZA" dirty="0"/>
              <a:t>        2 : if </a:t>
            </a:r>
            <a:r>
              <a:rPr lang="en-ZA" dirty="0" err="1"/>
              <a:t>iAge</a:t>
            </a:r>
            <a:r>
              <a:rPr lang="en-ZA" dirty="0"/>
              <a:t> &gt; 12</a:t>
            </a:r>
          </a:p>
          <a:p>
            <a:r>
              <a:rPr lang="en-ZA" dirty="0"/>
              <a:t>              then </a:t>
            </a:r>
            <a:r>
              <a:rPr lang="en-ZA" dirty="0" err="1"/>
              <a:t>bValid</a:t>
            </a:r>
            <a:r>
              <a:rPr lang="en-ZA" dirty="0"/>
              <a:t> := False;</a:t>
            </a:r>
          </a:p>
          <a:p>
            <a:r>
              <a:rPr lang="en-ZA" dirty="0"/>
              <a:t>        3 : if </a:t>
            </a:r>
            <a:r>
              <a:rPr lang="en-ZA" dirty="0" err="1"/>
              <a:t>iAge</a:t>
            </a:r>
            <a:r>
              <a:rPr lang="en-ZA" dirty="0"/>
              <a:t> &gt; 16</a:t>
            </a:r>
          </a:p>
          <a:p>
            <a:r>
              <a:rPr lang="en-ZA" dirty="0"/>
              <a:t>              then </a:t>
            </a:r>
            <a:r>
              <a:rPr lang="en-ZA" dirty="0" err="1"/>
              <a:t>bValid</a:t>
            </a:r>
            <a:r>
              <a:rPr lang="en-ZA" dirty="0"/>
              <a:t> := False;</a:t>
            </a:r>
          </a:p>
          <a:p>
            <a:r>
              <a:rPr lang="en-ZA" dirty="0"/>
              <a:t>        4 : if </a:t>
            </a:r>
            <a:r>
              <a:rPr lang="en-ZA" dirty="0" err="1"/>
              <a:t>iAge</a:t>
            </a:r>
            <a:r>
              <a:rPr lang="en-ZA" dirty="0"/>
              <a:t> &gt; 18</a:t>
            </a:r>
          </a:p>
          <a:p>
            <a:r>
              <a:rPr lang="en-ZA" dirty="0"/>
              <a:t>              then </a:t>
            </a:r>
            <a:r>
              <a:rPr lang="en-ZA" dirty="0" err="1"/>
              <a:t>bValid</a:t>
            </a:r>
            <a:r>
              <a:rPr lang="en-ZA" dirty="0"/>
              <a:t> := False;</a:t>
            </a:r>
          </a:p>
          <a:p>
            <a:r>
              <a:rPr lang="en-ZA" dirty="0"/>
              <a:t>   end; //  Case</a:t>
            </a:r>
          </a:p>
        </p:txBody>
      </p:sp>
    </p:spTree>
    <p:extLst>
      <p:ext uri="{BB962C8B-B14F-4D97-AF65-F5344CB8AC3E}">
        <p14:creationId xmlns:p14="http://schemas.microsoft.com/office/powerpoint/2010/main" val="1812844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Activity 3.5</a:t>
            </a:r>
            <a:endParaRPr lang="en-ZA" dirty="0"/>
          </a:p>
        </p:txBody>
      </p:sp>
      <p:sp>
        <p:nvSpPr>
          <p:cNvPr id="3" name="Content Placeholder 2"/>
          <p:cNvSpPr>
            <a:spLocks noGrp="1"/>
          </p:cNvSpPr>
          <p:nvPr>
            <p:ph idx="1"/>
          </p:nvPr>
        </p:nvSpPr>
        <p:spPr>
          <a:xfrm>
            <a:off x="1847528" y="1417639"/>
            <a:ext cx="8229600" cy="1003250"/>
          </a:xfrm>
        </p:spPr>
        <p:txBody>
          <a:bodyPr>
            <a:normAutofit/>
          </a:bodyPr>
          <a:lstStyle/>
          <a:p>
            <a:pPr marL="0" indent="0">
              <a:buNone/>
            </a:pPr>
            <a:r>
              <a:rPr lang="en-ZA" dirty="0"/>
              <a:t>Rewrite the following nested IF statement in the form of a CASE statement:</a:t>
            </a:r>
          </a:p>
        </p:txBody>
      </p:sp>
      <p:pic>
        <p:nvPicPr>
          <p:cNvPr id="4" name="Picture 3"/>
          <p:cNvPicPr>
            <a:picLocks noChangeAspect="1"/>
          </p:cNvPicPr>
          <p:nvPr/>
        </p:nvPicPr>
        <p:blipFill>
          <a:blip r:embed="rId2"/>
          <a:stretch>
            <a:fillRect/>
          </a:stretch>
        </p:blipFill>
        <p:spPr>
          <a:xfrm>
            <a:off x="3935760" y="4416506"/>
            <a:ext cx="4305300" cy="2228850"/>
          </a:xfrm>
          <a:prstGeom prst="rect">
            <a:avLst/>
          </a:prstGeom>
        </p:spPr>
      </p:pic>
      <p:sp>
        <p:nvSpPr>
          <p:cNvPr id="5" name="Rectangle 4"/>
          <p:cNvSpPr/>
          <p:nvPr/>
        </p:nvSpPr>
        <p:spPr>
          <a:xfrm>
            <a:off x="1631432" y="2385182"/>
            <a:ext cx="8929136" cy="2031325"/>
          </a:xfrm>
          <a:prstGeom prst="rect">
            <a:avLst/>
          </a:prstGeom>
        </p:spPr>
        <p:txBody>
          <a:bodyPr wrap="square">
            <a:spAutoFit/>
          </a:bodyPr>
          <a:lstStyle/>
          <a:p>
            <a:pPr lvl="1"/>
            <a:r>
              <a:rPr lang="en-ZA" dirty="0"/>
              <a:t>IF </a:t>
            </a:r>
            <a:r>
              <a:rPr lang="en-ZA" dirty="0" err="1"/>
              <a:t>ichoice</a:t>
            </a:r>
            <a:r>
              <a:rPr lang="en-ZA" dirty="0"/>
              <a:t> IN [1..3]</a:t>
            </a:r>
          </a:p>
          <a:p>
            <a:pPr lvl="1"/>
            <a:r>
              <a:rPr lang="en-ZA" dirty="0"/>
              <a:t>  then </a:t>
            </a:r>
            <a:r>
              <a:rPr lang="en-ZA" dirty="0" err="1"/>
              <a:t>redMessage.lines.add</a:t>
            </a:r>
            <a:r>
              <a:rPr lang="en-ZA" dirty="0"/>
              <a:t> </a:t>
            </a:r>
            <a:r>
              <a:rPr lang="en-ZA" dirty="0"/>
              <a:t>(Your mobile phone signal is low)</a:t>
            </a:r>
          </a:p>
          <a:p>
            <a:pPr lvl="1"/>
            <a:r>
              <a:rPr lang="en-ZA" dirty="0"/>
              <a:t>   else if </a:t>
            </a:r>
            <a:r>
              <a:rPr lang="en-ZA" dirty="0" err="1"/>
              <a:t>iChoice</a:t>
            </a:r>
            <a:r>
              <a:rPr lang="en-ZA" dirty="0"/>
              <a:t> IN [4..6] </a:t>
            </a:r>
          </a:p>
          <a:p>
            <a:pPr lvl="1"/>
            <a:r>
              <a:rPr lang="en-ZA" dirty="0"/>
              <a:t>       then </a:t>
            </a:r>
            <a:r>
              <a:rPr lang="en-ZA" dirty="0" err="1"/>
              <a:t>redMessage.lines.add</a:t>
            </a:r>
            <a:r>
              <a:rPr lang="en-ZA" dirty="0"/>
              <a:t> </a:t>
            </a:r>
            <a:r>
              <a:rPr lang="en-ZA" dirty="0"/>
              <a:t>(Your mobile phone signal is high)</a:t>
            </a:r>
          </a:p>
          <a:p>
            <a:pPr lvl="1"/>
            <a:r>
              <a:rPr lang="en-ZA" dirty="0"/>
              <a:t>       else if (</a:t>
            </a:r>
            <a:r>
              <a:rPr lang="en-ZA" dirty="0" err="1"/>
              <a:t>iChoice</a:t>
            </a:r>
            <a:r>
              <a:rPr lang="en-ZA" dirty="0"/>
              <a:t> = 0) OR (</a:t>
            </a:r>
            <a:r>
              <a:rPr lang="en-ZA" dirty="0" err="1"/>
              <a:t>iChoice</a:t>
            </a:r>
            <a:r>
              <a:rPr lang="en-ZA" dirty="0"/>
              <a:t> IN [7..10])</a:t>
            </a:r>
          </a:p>
          <a:p>
            <a:pPr lvl="1"/>
            <a:r>
              <a:rPr lang="en-ZA" dirty="0"/>
              <a:t>           then </a:t>
            </a:r>
            <a:r>
              <a:rPr lang="en-ZA" dirty="0" err="1"/>
              <a:t>redMessage.lines.add</a:t>
            </a:r>
            <a:r>
              <a:rPr lang="en-ZA" dirty="0"/>
              <a:t> </a:t>
            </a:r>
            <a:r>
              <a:rPr lang="en-ZA" dirty="0"/>
              <a:t>(Your mobile phone signal is out of range)</a:t>
            </a:r>
          </a:p>
          <a:p>
            <a:pPr lvl="1"/>
            <a:r>
              <a:rPr lang="en-ZA" dirty="0"/>
              <a:t>           else </a:t>
            </a:r>
            <a:r>
              <a:rPr lang="en-ZA" dirty="0" err="1"/>
              <a:t>redMessage.lines.add</a:t>
            </a:r>
            <a:r>
              <a:rPr lang="en-ZA" dirty="0"/>
              <a:t> </a:t>
            </a:r>
            <a:r>
              <a:rPr lang="en-ZA" dirty="0"/>
              <a:t>(LOADSHEDDING);</a:t>
            </a:r>
          </a:p>
        </p:txBody>
      </p:sp>
    </p:spTree>
    <p:extLst>
      <p:ext uri="{BB962C8B-B14F-4D97-AF65-F5344CB8AC3E}">
        <p14:creationId xmlns:p14="http://schemas.microsoft.com/office/powerpoint/2010/main" val="2481319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If continued</a:t>
            </a:r>
            <a:endParaRPr lang="en-ZA" dirty="0"/>
          </a:p>
        </p:txBody>
      </p:sp>
      <p:sp>
        <p:nvSpPr>
          <p:cNvPr id="3" name="Content Placeholder 2"/>
          <p:cNvSpPr>
            <a:spLocks noGrp="1"/>
          </p:cNvSpPr>
          <p:nvPr>
            <p:ph idx="1"/>
          </p:nvPr>
        </p:nvSpPr>
        <p:spPr/>
        <p:txBody>
          <a:bodyPr>
            <a:normAutofit/>
          </a:bodyPr>
          <a:lstStyle/>
          <a:p>
            <a:r>
              <a:rPr lang="en-ZA" dirty="0" smtClean="0"/>
              <a:t>Brackets must be used with the </a:t>
            </a:r>
            <a:r>
              <a:rPr lang="en-ZA" b="1" dirty="0" smtClean="0"/>
              <a:t>And</a:t>
            </a:r>
            <a:r>
              <a:rPr lang="en-ZA" dirty="0" smtClean="0"/>
              <a:t> or </a:t>
            </a:r>
            <a:r>
              <a:rPr lang="en-ZA" b="1" dirty="0" err="1" smtClean="0"/>
              <a:t>Or</a:t>
            </a:r>
            <a:r>
              <a:rPr lang="en-ZA" dirty="0" smtClean="0"/>
              <a:t> operators in compound conditions</a:t>
            </a:r>
          </a:p>
          <a:p>
            <a:r>
              <a:rPr lang="en-ZA" dirty="0" smtClean="0"/>
              <a:t>The number of ‘(‘ and ‘)’ brackets and </a:t>
            </a:r>
            <a:r>
              <a:rPr lang="en-ZA" b="1" dirty="0" smtClean="0"/>
              <a:t>begin</a:t>
            </a:r>
            <a:r>
              <a:rPr lang="en-ZA" dirty="0" smtClean="0"/>
              <a:t> / </a:t>
            </a:r>
            <a:r>
              <a:rPr lang="en-ZA" b="1" dirty="0" smtClean="0"/>
              <a:t>end</a:t>
            </a:r>
            <a:r>
              <a:rPr lang="en-ZA" dirty="0" smtClean="0"/>
              <a:t> combinations must be the same</a:t>
            </a:r>
          </a:p>
          <a:p>
            <a:r>
              <a:rPr lang="en-ZA" b="1" dirty="0" smtClean="0"/>
              <a:t>Statement comments </a:t>
            </a:r>
            <a:r>
              <a:rPr lang="en-ZA" dirty="0" smtClean="0"/>
              <a:t>//Then -1 to 100 help to keep track of the number of </a:t>
            </a:r>
            <a:r>
              <a:rPr lang="en-ZA" b="1" dirty="0" smtClean="0"/>
              <a:t>begin </a:t>
            </a:r>
            <a:r>
              <a:rPr lang="en-ZA" dirty="0" smtClean="0"/>
              <a:t>/ </a:t>
            </a:r>
            <a:r>
              <a:rPr lang="en-ZA" b="1" dirty="0" smtClean="0"/>
              <a:t>end combinations</a:t>
            </a:r>
            <a:r>
              <a:rPr lang="en-ZA" dirty="0" smtClean="0"/>
              <a:t> (most of the time every begin has a corresponding end)</a:t>
            </a:r>
          </a:p>
          <a:p>
            <a:r>
              <a:rPr lang="en-ZA" b="1" dirty="0" smtClean="0"/>
              <a:t>Plan</a:t>
            </a:r>
            <a:r>
              <a:rPr lang="en-ZA" dirty="0" smtClean="0"/>
              <a:t> your solution – make sure that you know which condition(s) to use in every If-statement before coding the program.  Also decide on the components you are going to use</a:t>
            </a:r>
            <a:endParaRPr lang="en-ZA" b="1" dirty="0"/>
          </a:p>
        </p:txBody>
      </p:sp>
    </p:spTree>
    <p:extLst>
      <p:ext uri="{BB962C8B-B14F-4D97-AF65-F5344CB8AC3E}">
        <p14:creationId xmlns:p14="http://schemas.microsoft.com/office/powerpoint/2010/main" val="3322389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3.2</a:t>
            </a:r>
            <a:endParaRPr lang="en-ZA" dirty="0"/>
          </a:p>
        </p:txBody>
      </p:sp>
      <p:sp>
        <p:nvSpPr>
          <p:cNvPr id="3" name="Content Placeholder 2"/>
          <p:cNvSpPr>
            <a:spLocks noGrp="1"/>
          </p:cNvSpPr>
          <p:nvPr>
            <p:ph idx="1"/>
          </p:nvPr>
        </p:nvSpPr>
        <p:spPr>
          <a:xfrm>
            <a:off x="1981200" y="1600201"/>
            <a:ext cx="8229600" cy="2044824"/>
          </a:xfrm>
        </p:spPr>
        <p:txBody>
          <a:bodyPr>
            <a:normAutofit/>
          </a:bodyPr>
          <a:lstStyle/>
          <a:p>
            <a:pPr marL="0" indent="0">
              <a:buNone/>
            </a:pPr>
            <a:r>
              <a:rPr lang="en-ZA" sz="2000" dirty="0"/>
              <a:t>Write a program that asks the user to choose any password (a string) that is between one and six characters long.  The only restriction other than the length is that the string must start with an alphabetical character (upper or lower case). The program must read the string and check whether its first letter is valid.  It must then display an appropriate message which tells the user whether the password is valid or not.</a:t>
            </a:r>
            <a:endParaRPr lang="en-ZA" sz="2000" dirty="0"/>
          </a:p>
        </p:txBody>
      </p:sp>
      <p:pic>
        <p:nvPicPr>
          <p:cNvPr id="5" name="Picture 4"/>
          <p:cNvPicPr>
            <a:picLocks noChangeAspect="1"/>
          </p:cNvPicPr>
          <p:nvPr/>
        </p:nvPicPr>
        <p:blipFill>
          <a:blip r:embed="rId2"/>
          <a:stretch>
            <a:fillRect/>
          </a:stretch>
        </p:blipFill>
        <p:spPr>
          <a:xfrm>
            <a:off x="2143103" y="3844510"/>
            <a:ext cx="3943350" cy="2000250"/>
          </a:xfrm>
          <a:prstGeom prst="rect">
            <a:avLst/>
          </a:prstGeom>
        </p:spPr>
      </p:pic>
      <p:pic>
        <p:nvPicPr>
          <p:cNvPr id="6" name="Picture 5"/>
          <p:cNvPicPr>
            <a:picLocks noChangeAspect="1"/>
          </p:cNvPicPr>
          <p:nvPr/>
        </p:nvPicPr>
        <p:blipFill>
          <a:blip r:embed="rId3"/>
          <a:stretch>
            <a:fillRect/>
          </a:stretch>
        </p:blipFill>
        <p:spPr>
          <a:xfrm>
            <a:off x="6285748" y="3827588"/>
            <a:ext cx="3952875" cy="2000250"/>
          </a:xfrm>
          <a:prstGeom prst="rect">
            <a:avLst/>
          </a:prstGeom>
        </p:spPr>
      </p:pic>
    </p:spTree>
    <p:extLst>
      <p:ext uri="{BB962C8B-B14F-4D97-AF65-F5344CB8AC3E}">
        <p14:creationId xmlns:p14="http://schemas.microsoft.com/office/powerpoint/2010/main" val="3315260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Simplifying decision making with sets</a:t>
            </a:r>
            <a:endParaRPr lang="en-ZA" dirty="0"/>
          </a:p>
        </p:txBody>
      </p:sp>
      <p:sp>
        <p:nvSpPr>
          <p:cNvPr id="3" name="Content Placeholder 2"/>
          <p:cNvSpPr>
            <a:spLocks noGrp="1"/>
          </p:cNvSpPr>
          <p:nvPr>
            <p:ph idx="1"/>
          </p:nvPr>
        </p:nvSpPr>
        <p:spPr/>
        <p:txBody>
          <a:bodyPr/>
          <a:lstStyle/>
          <a:p>
            <a:pPr marL="0" indent="0">
              <a:buNone/>
            </a:pPr>
            <a:r>
              <a:rPr lang="en-ZA" dirty="0" smtClean="0"/>
              <a:t>A </a:t>
            </a:r>
            <a:r>
              <a:rPr lang="en-ZA" b="1" i="1" dirty="0" smtClean="0"/>
              <a:t>set</a:t>
            </a:r>
            <a:r>
              <a:rPr lang="en-ZA" dirty="0" smtClean="0"/>
              <a:t> is a collection of values of the same ordinal type.  It can contain either no values or one or more values.  The values contained in the set are indicated in square brackets.</a:t>
            </a:r>
          </a:p>
          <a:p>
            <a:pPr marL="0" indent="0">
              <a:buNone/>
            </a:pPr>
            <a:endParaRPr lang="en-ZA" dirty="0"/>
          </a:p>
          <a:p>
            <a:pPr marL="0" indent="0">
              <a:buNone/>
            </a:pPr>
            <a:r>
              <a:rPr lang="en-ZA" dirty="0" smtClean="0"/>
              <a:t>Examples of sets:</a:t>
            </a:r>
          </a:p>
          <a:p>
            <a:r>
              <a:rPr lang="en-ZA" dirty="0" smtClean="0"/>
              <a:t>[1..6] meaning 1, 2, 3, 4, 5 and 6</a:t>
            </a:r>
          </a:p>
          <a:p>
            <a:r>
              <a:rPr lang="en-ZA" dirty="0" smtClean="0"/>
              <a:t>['a', 'e', '</a:t>
            </a:r>
            <a:r>
              <a:rPr lang="en-ZA" dirty="0" err="1" smtClean="0"/>
              <a:t>i</a:t>
            </a:r>
            <a:r>
              <a:rPr lang="en-ZA" dirty="0" smtClean="0"/>
              <a:t>', 'o', 'u']</a:t>
            </a:r>
          </a:p>
          <a:p>
            <a:pPr marL="0" indent="0">
              <a:buNone/>
            </a:pPr>
            <a:endParaRPr lang="en-ZA" dirty="0"/>
          </a:p>
        </p:txBody>
      </p:sp>
    </p:spTree>
    <p:extLst>
      <p:ext uri="{BB962C8B-B14F-4D97-AF65-F5344CB8AC3E}">
        <p14:creationId xmlns:p14="http://schemas.microsoft.com/office/powerpoint/2010/main" val="295539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Simplifying decision making with sets</a:t>
            </a:r>
            <a:endParaRPr lang="en-ZA" dirty="0"/>
          </a:p>
        </p:txBody>
      </p:sp>
      <p:sp>
        <p:nvSpPr>
          <p:cNvPr id="3" name="Content Placeholder 2"/>
          <p:cNvSpPr>
            <a:spLocks noGrp="1"/>
          </p:cNvSpPr>
          <p:nvPr>
            <p:ph idx="1"/>
          </p:nvPr>
        </p:nvSpPr>
        <p:spPr/>
        <p:txBody>
          <a:bodyPr/>
          <a:lstStyle/>
          <a:p>
            <a:pPr marL="0" indent="0">
              <a:buNone/>
            </a:pPr>
            <a:r>
              <a:rPr lang="en-ZA" dirty="0" smtClean="0"/>
              <a:t>The </a:t>
            </a:r>
            <a:r>
              <a:rPr lang="en-ZA" b="1" i="1" dirty="0" smtClean="0"/>
              <a:t>IN</a:t>
            </a:r>
            <a:r>
              <a:rPr lang="en-ZA" dirty="0" smtClean="0"/>
              <a:t> operator tests if the data is contained in the set or not:</a:t>
            </a:r>
          </a:p>
          <a:p>
            <a:pPr marL="0" indent="0">
              <a:buNone/>
            </a:pPr>
            <a:endParaRPr lang="en-ZA" dirty="0"/>
          </a:p>
          <a:p>
            <a:pPr marL="0" indent="0">
              <a:buNone/>
            </a:pPr>
            <a:r>
              <a:rPr lang="en-ZA" dirty="0" smtClean="0"/>
              <a:t>If </a:t>
            </a:r>
            <a:r>
              <a:rPr lang="en-ZA" dirty="0" err="1" smtClean="0"/>
              <a:t>cLetter</a:t>
            </a:r>
            <a:r>
              <a:rPr lang="en-ZA" dirty="0" smtClean="0"/>
              <a:t> </a:t>
            </a:r>
            <a:r>
              <a:rPr lang="en-ZA" b="1" dirty="0" smtClean="0"/>
              <a:t>IN </a:t>
            </a:r>
            <a:r>
              <a:rPr lang="en-ZA" dirty="0" smtClean="0"/>
              <a:t>['A'..'Z', '</a:t>
            </a:r>
            <a:r>
              <a:rPr lang="en-ZA" dirty="0" err="1" smtClean="0"/>
              <a:t>a'..'z</a:t>
            </a:r>
            <a:r>
              <a:rPr lang="en-ZA" dirty="0" smtClean="0"/>
              <a:t>']</a:t>
            </a:r>
          </a:p>
          <a:p>
            <a:pPr marL="1076325" indent="-1076325">
              <a:buNone/>
            </a:pPr>
            <a:r>
              <a:rPr lang="en-ZA" b="1" dirty="0"/>
              <a:t> </a:t>
            </a:r>
            <a:r>
              <a:rPr lang="en-ZA" b="1" dirty="0" smtClean="0"/>
              <a:t> </a:t>
            </a:r>
            <a:r>
              <a:rPr lang="en-ZA" dirty="0" smtClean="0"/>
              <a:t>then </a:t>
            </a:r>
            <a:r>
              <a:rPr lang="en-ZA" dirty="0" err="1" smtClean="0"/>
              <a:t>Showmessage</a:t>
            </a:r>
            <a:r>
              <a:rPr lang="en-ZA" dirty="0" smtClean="0"/>
              <a:t> ('Character is a letter of the alphabet');</a:t>
            </a:r>
          </a:p>
          <a:p>
            <a:pPr marL="0" indent="0">
              <a:buNone/>
            </a:pPr>
            <a:endParaRPr lang="en-ZA" dirty="0"/>
          </a:p>
        </p:txBody>
      </p:sp>
    </p:spTree>
    <p:extLst>
      <p:ext uri="{BB962C8B-B14F-4D97-AF65-F5344CB8AC3E}">
        <p14:creationId xmlns:p14="http://schemas.microsoft.com/office/powerpoint/2010/main" val="903928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3.3</a:t>
            </a:r>
            <a:endParaRPr lang="en-ZA" dirty="0"/>
          </a:p>
        </p:txBody>
      </p:sp>
      <p:sp>
        <p:nvSpPr>
          <p:cNvPr id="3" name="Content Placeholder 2"/>
          <p:cNvSpPr>
            <a:spLocks noGrp="1"/>
          </p:cNvSpPr>
          <p:nvPr>
            <p:ph idx="1"/>
          </p:nvPr>
        </p:nvSpPr>
        <p:spPr>
          <a:xfrm>
            <a:off x="1981200" y="1600202"/>
            <a:ext cx="8229600" cy="1756791"/>
          </a:xfrm>
        </p:spPr>
        <p:txBody>
          <a:bodyPr>
            <a:noAutofit/>
          </a:bodyPr>
          <a:lstStyle/>
          <a:p>
            <a:pPr marL="0" indent="0">
              <a:buNone/>
            </a:pPr>
            <a:r>
              <a:rPr lang="en-ZA" sz="2400" dirty="0"/>
              <a:t>Open Act3_2, resave the activity as Act3_3</a:t>
            </a:r>
          </a:p>
          <a:p>
            <a:pPr marL="0" indent="0">
              <a:buNone/>
            </a:pPr>
            <a:r>
              <a:rPr lang="en-ZA" sz="2400" i="1" dirty="0"/>
              <a:t> (click on </a:t>
            </a:r>
            <a:r>
              <a:rPr lang="en-ZA" sz="2400" b="1" i="1" dirty="0"/>
              <a:t>Save AS – Act3_3_u, </a:t>
            </a:r>
            <a:r>
              <a:rPr lang="en-ZA" sz="2400" i="1" dirty="0"/>
              <a:t>then click on </a:t>
            </a:r>
            <a:r>
              <a:rPr lang="en-ZA" sz="2400" b="1" i="1" dirty="0"/>
              <a:t>SAVE Project – Act3_3_p)</a:t>
            </a:r>
            <a:r>
              <a:rPr lang="en-ZA" sz="2400" i="1" dirty="0"/>
              <a:t>.</a:t>
            </a:r>
          </a:p>
          <a:p>
            <a:pPr marL="0" indent="0">
              <a:buNone/>
            </a:pPr>
            <a:r>
              <a:rPr lang="en-ZA" sz="2400" dirty="0"/>
              <a:t>Rewrite the </a:t>
            </a:r>
            <a:r>
              <a:rPr lang="en-ZA" sz="2400" b="1" dirty="0"/>
              <a:t>If Statement </a:t>
            </a:r>
            <a:r>
              <a:rPr lang="en-ZA" sz="2400" dirty="0"/>
              <a:t>by making use of a </a:t>
            </a:r>
            <a:r>
              <a:rPr lang="en-ZA" sz="2400" b="1" dirty="0"/>
              <a:t>set </a:t>
            </a:r>
            <a:r>
              <a:rPr lang="en-ZA" sz="2400" dirty="0"/>
              <a:t>with an </a:t>
            </a:r>
            <a:r>
              <a:rPr lang="en-ZA" sz="2400" b="1" dirty="0"/>
              <a:t>IN.</a:t>
            </a:r>
            <a:endParaRPr lang="en-ZA" sz="2400" dirty="0"/>
          </a:p>
        </p:txBody>
      </p:sp>
      <p:pic>
        <p:nvPicPr>
          <p:cNvPr id="5" name="Picture 4"/>
          <p:cNvPicPr>
            <a:picLocks noChangeAspect="1"/>
          </p:cNvPicPr>
          <p:nvPr/>
        </p:nvPicPr>
        <p:blipFill>
          <a:blip r:embed="rId2"/>
          <a:stretch>
            <a:fillRect/>
          </a:stretch>
        </p:blipFill>
        <p:spPr>
          <a:xfrm>
            <a:off x="2143103" y="3844510"/>
            <a:ext cx="3943350" cy="2000250"/>
          </a:xfrm>
          <a:prstGeom prst="rect">
            <a:avLst/>
          </a:prstGeom>
        </p:spPr>
      </p:pic>
      <p:pic>
        <p:nvPicPr>
          <p:cNvPr id="6" name="Picture 5"/>
          <p:cNvPicPr>
            <a:picLocks noChangeAspect="1"/>
          </p:cNvPicPr>
          <p:nvPr/>
        </p:nvPicPr>
        <p:blipFill>
          <a:blip r:embed="rId3"/>
          <a:stretch>
            <a:fillRect/>
          </a:stretch>
        </p:blipFill>
        <p:spPr>
          <a:xfrm>
            <a:off x="6285748" y="3827588"/>
            <a:ext cx="3952875" cy="2000250"/>
          </a:xfrm>
          <a:prstGeom prst="rect">
            <a:avLst/>
          </a:prstGeom>
        </p:spPr>
      </p:pic>
    </p:spTree>
    <p:extLst>
      <p:ext uri="{BB962C8B-B14F-4D97-AF65-F5344CB8AC3E}">
        <p14:creationId xmlns:p14="http://schemas.microsoft.com/office/powerpoint/2010/main" val="3805036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a:latin typeface="Times New Roman" panose="02020603050405020304" pitchFamily="18" charset="0"/>
                <a:cs typeface="Times New Roman" panose="02020603050405020304" pitchFamily="18" charset="0"/>
              </a:rPr>
              <a:t>Nested </a:t>
            </a:r>
            <a:r>
              <a:rPr lang="en-US" altLang="en-US" b="1" dirty="0" smtClean="0">
                <a:latin typeface="Times New Roman" panose="02020603050405020304" pitchFamily="18" charset="0"/>
                <a:cs typeface="Times New Roman" panose="02020603050405020304" pitchFamily="18" charset="0"/>
              </a:rPr>
              <a:t>IF-then-else-end IF</a:t>
            </a:r>
            <a:endParaRPr lang="en-ZA" dirty="0"/>
          </a:p>
        </p:txBody>
      </p:sp>
      <p:sp>
        <p:nvSpPr>
          <p:cNvPr id="3" name="Content Placeholder 2"/>
          <p:cNvSpPr>
            <a:spLocks noGrp="1"/>
          </p:cNvSpPr>
          <p:nvPr>
            <p:ph idx="1"/>
          </p:nvPr>
        </p:nvSpPr>
        <p:spPr>
          <a:xfrm>
            <a:off x="1978702" y="1417638"/>
            <a:ext cx="8229600" cy="4968552"/>
          </a:xfrm>
        </p:spPr>
        <p:txBody>
          <a:bodyPr>
            <a:normAutofit/>
          </a:bodyPr>
          <a:lstStyle/>
          <a:p>
            <a:pPr marL="0" indent="0" eaLnBrk="0" fontAlgn="base" hangingPunct="0">
              <a:spcBef>
                <a:spcPct val="0"/>
              </a:spcBef>
              <a:spcAft>
                <a:spcPct val="0"/>
              </a:spcAft>
              <a:buNone/>
            </a:pPr>
            <a:r>
              <a:rPr lang="en-US" altLang="en-US" sz="1800" dirty="0">
                <a:latin typeface="Times New Roman" panose="02020603050405020304" pitchFamily="18" charset="0"/>
                <a:cs typeface="Times New Roman" panose="02020603050405020304" pitchFamily="18" charset="0"/>
              </a:rPr>
              <a:t>The </a:t>
            </a:r>
            <a:r>
              <a:rPr lang="en-US" altLang="en-US" sz="1800" b="1" dirty="0">
                <a:latin typeface="Times New Roman" panose="02020603050405020304" pitchFamily="18" charset="0"/>
                <a:cs typeface="Times New Roman" panose="02020603050405020304" pitchFamily="18" charset="0"/>
              </a:rPr>
              <a:t>THEN</a:t>
            </a:r>
            <a:r>
              <a:rPr lang="en-US" altLang="en-US" sz="1800" dirty="0">
                <a:latin typeface="Times New Roman" panose="02020603050405020304" pitchFamily="18" charset="0"/>
                <a:cs typeface="Times New Roman" panose="02020603050405020304" pitchFamily="18" charset="0"/>
              </a:rPr>
              <a:t> part and the </a:t>
            </a:r>
            <a:r>
              <a:rPr lang="en-US" altLang="en-US" sz="1800" b="1" dirty="0">
                <a:latin typeface="Times New Roman" panose="02020603050405020304" pitchFamily="18" charset="0"/>
                <a:cs typeface="Times New Roman" panose="02020603050405020304" pitchFamily="18" charset="0"/>
              </a:rPr>
              <a:t>ELSE</a:t>
            </a:r>
            <a:r>
              <a:rPr lang="en-US" altLang="en-US" sz="1800" dirty="0">
                <a:latin typeface="Times New Roman" panose="02020603050405020304" pitchFamily="18" charset="0"/>
                <a:cs typeface="Times New Roman" panose="02020603050405020304" pitchFamily="18" charset="0"/>
              </a:rPr>
              <a:t> part, if any, can contain one or more </a:t>
            </a:r>
            <a:r>
              <a:rPr lang="en-US" altLang="en-US" sz="1800" b="1" dirty="0">
                <a:latin typeface="Times New Roman" panose="02020603050405020304" pitchFamily="18" charset="0"/>
                <a:cs typeface="Times New Roman" panose="02020603050405020304" pitchFamily="18" charset="0"/>
              </a:rPr>
              <a:t>IF-THEN-ELSE-END IF</a:t>
            </a:r>
            <a:r>
              <a:rPr lang="en-US" altLang="en-US" sz="1800" dirty="0">
                <a:latin typeface="Times New Roman" panose="02020603050405020304" pitchFamily="18" charset="0"/>
                <a:cs typeface="Times New Roman" panose="02020603050405020304" pitchFamily="18" charset="0"/>
              </a:rPr>
              <a:t> statement in one of the three forms. That is, when you feel it is necessary, you can use as many </a:t>
            </a:r>
            <a:r>
              <a:rPr lang="en-US" altLang="en-US" sz="1800" b="1" dirty="0">
                <a:latin typeface="Times New Roman" panose="02020603050405020304" pitchFamily="18" charset="0"/>
                <a:cs typeface="Times New Roman" panose="02020603050405020304" pitchFamily="18" charset="0"/>
              </a:rPr>
              <a:t>IF-THEN-ELSE-END IF</a:t>
            </a:r>
            <a:r>
              <a:rPr lang="en-US" altLang="en-US" sz="1800" dirty="0">
                <a:latin typeface="Times New Roman" panose="02020603050405020304" pitchFamily="18" charset="0"/>
                <a:cs typeface="Times New Roman" panose="02020603050405020304" pitchFamily="18" charset="0"/>
              </a:rPr>
              <a:t> statements in the </a:t>
            </a:r>
            <a:r>
              <a:rPr lang="en-US" altLang="en-US" sz="1800" b="1" dirty="0">
                <a:latin typeface="Times New Roman" panose="02020603050405020304" pitchFamily="18" charset="0"/>
                <a:cs typeface="Times New Roman" panose="02020603050405020304" pitchFamily="18" charset="0"/>
              </a:rPr>
              <a:t>THEN</a:t>
            </a:r>
            <a:r>
              <a:rPr lang="en-US" altLang="en-US" sz="1800" dirty="0">
                <a:latin typeface="Times New Roman" panose="02020603050405020304" pitchFamily="18" charset="0"/>
                <a:cs typeface="Times New Roman" panose="02020603050405020304" pitchFamily="18" charset="0"/>
              </a:rPr>
              <a:t> part and the </a:t>
            </a:r>
            <a:r>
              <a:rPr lang="en-US" altLang="en-US" sz="1800" b="1" dirty="0">
                <a:latin typeface="Times New Roman" panose="02020603050405020304" pitchFamily="18" charset="0"/>
                <a:cs typeface="Times New Roman" panose="02020603050405020304" pitchFamily="18" charset="0"/>
              </a:rPr>
              <a:t>ELSE</a:t>
            </a:r>
            <a:r>
              <a:rPr lang="en-US" altLang="en-US" sz="1800" dirty="0">
                <a:latin typeface="Times New Roman" panose="02020603050405020304" pitchFamily="18" charset="0"/>
                <a:cs typeface="Times New Roman" panose="02020603050405020304" pitchFamily="18" charset="0"/>
              </a:rPr>
              <a:t> part as you want. However, please note that any such </a:t>
            </a:r>
            <a:r>
              <a:rPr lang="en-US" altLang="en-US" sz="1800" b="1" dirty="0">
                <a:latin typeface="Times New Roman" panose="02020603050405020304" pitchFamily="18" charset="0"/>
                <a:cs typeface="Times New Roman" panose="02020603050405020304" pitchFamily="18" charset="0"/>
              </a:rPr>
              <a:t>IF-THEN-ELSE-END IF</a:t>
            </a:r>
            <a:r>
              <a:rPr lang="en-US" altLang="en-US" sz="1800" dirty="0">
                <a:latin typeface="Times New Roman" panose="02020603050405020304" pitchFamily="18" charset="0"/>
                <a:cs typeface="Times New Roman" panose="02020603050405020304" pitchFamily="18" charset="0"/>
              </a:rPr>
              <a:t> must be fully contained in the </a:t>
            </a:r>
            <a:r>
              <a:rPr lang="en-US" altLang="en-US" sz="1800" b="1" dirty="0">
                <a:latin typeface="Times New Roman" panose="02020603050405020304" pitchFamily="18" charset="0"/>
                <a:cs typeface="Times New Roman" panose="02020603050405020304" pitchFamily="18" charset="0"/>
              </a:rPr>
              <a:t>THEN</a:t>
            </a:r>
            <a:r>
              <a:rPr lang="en-US" altLang="en-US" sz="1800" dirty="0">
                <a:latin typeface="Times New Roman" panose="02020603050405020304" pitchFamily="18" charset="0"/>
                <a:cs typeface="Times New Roman" panose="02020603050405020304" pitchFamily="18" charset="0"/>
              </a:rPr>
              <a:t> part or the </a:t>
            </a:r>
            <a:r>
              <a:rPr lang="en-US" altLang="en-US" sz="1800" b="1" dirty="0">
                <a:latin typeface="Times New Roman" panose="02020603050405020304" pitchFamily="18" charset="0"/>
                <a:cs typeface="Times New Roman" panose="02020603050405020304" pitchFamily="18" charset="0"/>
              </a:rPr>
              <a:t>ELSE</a:t>
            </a:r>
            <a:r>
              <a:rPr lang="en-US" altLang="en-US" sz="1800" dirty="0">
                <a:latin typeface="Times New Roman" panose="02020603050405020304" pitchFamily="18" charset="0"/>
                <a:cs typeface="Times New Roman" panose="02020603050405020304" pitchFamily="18" charset="0"/>
              </a:rPr>
              <a:t> part. If you follow the box trick, this requirement is automatically satisfied. The following is an example</a:t>
            </a:r>
            <a:r>
              <a:rPr lang="en-US" altLang="en-US" sz="1800" dirty="0">
                <a:solidFill>
                  <a:srgbClr val="0A0AFF"/>
                </a:solidFill>
                <a:latin typeface="Times New Roman" panose="02020603050405020304" pitchFamily="18" charset="0"/>
                <a:cs typeface="Times New Roman" panose="02020603050405020304" pitchFamily="18" charset="0"/>
              </a:rPr>
              <a:t>:</a:t>
            </a:r>
          </a:p>
          <a:p>
            <a:pPr marL="0" indent="0" eaLnBrk="0" fontAlgn="base" hangingPunct="0">
              <a:spcBef>
                <a:spcPct val="0"/>
              </a:spcBef>
              <a:spcAft>
                <a:spcPct val="0"/>
              </a:spcAft>
              <a:buNone/>
            </a:pPr>
            <a:endParaRPr lang="en-US" altLang="en-US" sz="1000" dirty="0">
              <a:solidFill>
                <a:srgbClr val="000000"/>
              </a:solidFill>
              <a:latin typeface="Arial Unicode MS" panose="020B0604020202020204" pitchFamily="34" charset="-128"/>
            </a:endParaRP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IF (logical-expression) </a:t>
            </a:r>
            <a:r>
              <a:rPr lang="en-US" altLang="en-US" sz="1200" dirty="0">
                <a:solidFill>
                  <a:srgbClr val="000000"/>
                </a:solidFill>
                <a:latin typeface="Arial Unicode MS" panose="020B0604020202020204" pitchFamily="34" charset="-128"/>
              </a:rPr>
              <a:t>THEN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statements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IF </a:t>
            </a:r>
            <a:r>
              <a:rPr lang="en-US" altLang="en-US" sz="1200" dirty="0">
                <a:solidFill>
                  <a:srgbClr val="000000"/>
                </a:solidFill>
                <a:latin typeface="Arial Unicode MS" panose="020B0604020202020204" pitchFamily="34" charset="-128"/>
              </a:rPr>
              <a:t>(logical-expression) THEN </a:t>
            </a:r>
            <a:endParaRPr lang="en-US" altLang="en-US" sz="1200" dirty="0">
              <a:solidFill>
                <a:srgbClr val="000000"/>
              </a:solidFill>
              <a:latin typeface="Arial Unicode MS" panose="020B0604020202020204" pitchFamily="34" charset="-128"/>
            </a:endParaRP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statements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ELSE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statements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END </a:t>
            </a:r>
            <a:r>
              <a:rPr lang="en-US" altLang="en-US" sz="1200" dirty="0">
                <a:solidFill>
                  <a:srgbClr val="000000"/>
                </a:solidFill>
                <a:latin typeface="Arial Unicode MS" panose="020B0604020202020204" pitchFamily="34" charset="-128"/>
              </a:rPr>
              <a:t>IF </a:t>
            </a:r>
            <a:endParaRPr lang="en-US" altLang="en-US" sz="1200" dirty="0">
              <a:solidFill>
                <a:srgbClr val="000000"/>
              </a:solidFill>
              <a:latin typeface="Arial Unicode MS" panose="020B0604020202020204" pitchFamily="34" charset="-128"/>
            </a:endParaRP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statements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ELSE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statements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IF </a:t>
            </a:r>
            <a:r>
              <a:rPr lang="en-US" altLang="en-US" sz="1200" dirty="0">
                <a:solidFill>
                  <a:srgbClr val="000000"/>
                </a:solidFill>
                <a:latin typeface="Arial Unicode MS" panose="020B0604020202020204" pitchFamily="34" charset="-128"/>
              </a:rPr>
              <a:t>(logical-expression) THEN </a:t>
            </a:r>
            <a:endParaRPr lang="en-US" altLang="en-US" sz="1200" dirty="0">
              <a:solidFill>
                <a:srgbClr val="000000"/>
              </a:solidFill>
              <a:latin typeface="Arial Unicode MS" panose="020B0604020202020204" pitchFamily="34" charset="-128"/>
            </a:endParaRP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statements </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END </a:t>
            </a:r>
            <a:r>
              <a:rPr lang="en-US" altLang="en-US" sz="1200" dirty="0">
                <a:solidFill>
                  <a:srgbClr val="000000"/>
                </a:solidFill>
                <a:latin typeface="Arial Unicode MS" panose="020B0604020202020204" pitchFamily="34" charset="-128"/>
              </a:rPr>
              <a:t>IF </a:t>
            </a:r>
            <a:endParaRPr lang="en-US" altLang="en-US" sz="1200" dirty="0">
              <a:solidFill>
                <a:srgbClr val="000000"/>
              </a:solidFill>
              <a:latin typeface="Arial Unicode MS" panose="020B0604020202020204" pitchFamily="34" charset="-128"/>
            </a:endParaRP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      statements</a:t>
            </a:r>
          </a:p>
          <a:p>
            <a:pPr marL="892175" indent="0" eaLnBrk="0" fontAlgn="base" hangingPunct="0">
              <a:spcBef>
                <a:spcPct val="0"/>
              </a:spcBef>
              <a:spcAft>
                <a:spcPct val="0"/>
              </a:spcAft>
              <a:buNone/>
            </a:pPr>
            <a:r>
              <a:rPr lang="en-US" altLang="en-US" sz="1200" dirty="0">
                <a:solidFill>
                  <a:srgbClr val="000000"/>
                </a:solidFill>
                <a:latin typeface="Arial Unicode MS" panose="020B0604020202020204" pitchFamily="34" charset="-128"/>
              </a:rPr>
              <a:t>END </a:t>
            </a:r>
            <a:r>
              <a:rPr lang="en-US" altLang="en-US" sz="1200" dirty="0">
                <a:solidFill>
                  <a:srgbClr val="000000"/>
                </a:solidFill>
                <a:latin typeface="Arial Unicode MS" panose="020B0604020202020204" pitchFamily="34" charset="-128"/>
              </a:rPr>
              <a:t>IF</a:t>
            </a:r>
            <a:r>
              <a:rPr lang="en-US" altLang="en-US" sz="1050" dirty="0"/>
              <a:t> </a:t>
            </a:r>
            <a:endParaRPr lang="en-US" altLang="en-US" dirty="0">
              <a:latin typeface="Arial" panose="020B0604020202020204" pitchFamily="34" charset="0"/>
            </a:endParaRPr>
          </a:p>
          <a:p>
            <a:endParaRPr lang="en-ZA" dirty="0"/>
          </a:p>
        </p:txBody>
      </p:sp>
      <p:sp>
        <p:nvSpPr>
          <p:cNvPr id="4" name="Rectangle 1"/>
          <p:cNvSpPr>
            <a:spLocks noChangeArrowheads="1"/>
          </p:cNvSpPr>
          <p:nvPr/>
        </p:nvSpPr>
        <p:spPr bwMode="auto">
          <a:xfrm>
            <a:off x="2135560" y="3174359"/>
            <a:ext cx="117007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800" dirty="0"/>
              <a:t>  </a:t>
            </a:r>
            <a:endParaRPr lang="en-US" altLang="en-US" sz="100" dirty="0"/>
          </a:p>
        </p:txBody>
      </p:sp>
      <p:pic>
        <p:nvPicPr>
          <p:cNvPr id="1026" name="Picture 2" descr="http://www.cs.mtu.edu/~shene/COURSES/cs201/NOTES/chap03/GrLin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4650" y="-198438"/>
            <a:ext cx="6667500" cy="285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519936" y="3655640"/>
            <a:ext cx="4688366" cy="1754326"/>
          </a:xfrm>
          <a:prstGeom prst="rect">
            <a:avLst/>
          </a:prstGeom>
          <a:noFill/>
        </p:spPr>
        <p:txBody>
          <a:bodyPr wrap="square" rtlCol="0">
            <a:spAutoFit/>
          </a:bodyPr>
          <a:lstStyle/>
          <a:p>
            <a:r>
              <a:rPr lang="en-ZA" b="1" dirty="0"/>
              <a:t>IF </a:t>
            </a:r>
            <a:r>
              <a:rPr lang="en-ZA" dirty="0"/>
              <a:t>&lt;Condition1&gt;</a:t>
            </a:r>
          </a:p>
          <a:p>
            <a:r>
              <a:rPr lang="en-ZA" b="1" dirty="0"/>
              <a:t> </a:t>
            </a:r>
            <a:r>
              <a:rPr lang="en-ZA" b="1" dirty="0"/>
              <a:t> then </a:t>
            </a:r>
            <a:r>
              <a:rPr lang="en-ZA" dirty="0"/>
              <a:t>&lt;Statement1&gt;</a:t>
            </a:r>
          </a:p>
          <a:p>
            <a:r>
              <a:rPr lang="en-ZA" b="1" dirty="0"/>
              <a:t> </a:t>
            </a:r>
            <a:r>
              <a:rPr lang="en-ZA" b="1" dirty="0"/>
              <a:t> else If </a:t>
            </a:r>
            <a:r>
              <a:rPr lang="en-ZA" dirty="0"/>
              <a:t>(&lt;Condition2&gt;) </a:t>
            </a:r>
            <a:r>
              <a:rPr lang="en-ZA" b="1" dirty="0"/>
              <a:t>AND/OR </a:t>
            </a:r>
            <a:r>
              <a:rPr lang="en-ZA" dirty="0"/>
              <a:t>(&lt;Condition3&gt;)</a:t>
            </a:r>
          </a:p>
          <a:p>
            <a:r>
              <a:rPr lang="en-ZA" b="1" dirty="0"/>
              <a:t> </a:t>
            </a:r>
            <a:r>
              <a:rPr lang="en-ZA" b="1" dirty="0"/>
              <a:t>    then If </a:t>
            </a:r>
            <a:r>
              <a:rPr lang="en-ZA" dirty="0"/>
              <a:t>&lt;Condition4&gt;</a:t>
            </a:r>
          </a:p>
          <a:p>
            <a:r>
              <a:rPr lang="en-ZA" b="1" dirty="0"/>
              <a:t> </a:t>
            </a:r>
            <a:r>
              <a:rPr lang="en-ZA" b="1" dirty="0"/>
              <a:t>         then </a:t>
            </a:r>
            <a:r>
              <a:rPr lang="en-ZA" dirty="0"/>
              <a:t>&lt;Statement2&gt;</a:t>
            </a:r>
          </a:p>
          <a:p>
            <a:r>
              <a:rPr lang="en-ZA" b="1" dirty="0"/>
              <a:t> </a:t>
            </a:r>
            <a:r>
              <a:rPr lang="en-ZA" b="1" dirty="0"/>
              <a:t>         else If </a:t>
            </a:r>
            <a:r>
              <a:rPr lang="en-ZA" dirty="0"/>
              <a:t>&lt;Condition5&gt;</a:t>
            </a:r>
            <a:endParaRPr lang="en-ZA" b="1" dirty="0"/>
          </a:p>
        </p:txBody>
      </p:sp>
    </p:spTree>
    <p:extLst>
      <p:ext uri="{BB962C8B-B14F-4D97-AF65-F5344CB8AC3E}">
        <p14:creationId xmlns:p14="http://schemas.microsoft.com/office/powerpoint/2010/main" val="2443615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Example</a:t>
            </a:r>
            <a:endParaRPr lang="en-ZA" dirty="0"/>
          </a:p>
        </p:txBody>
      </p:sp>
      <p:sp>
        <p:nvSpPr>
          <p:cNvPr id="3" name="Content Placeholder 2"/>
          <p:cNvSpPr>
            <a:spLocks noGrp="1"/>
          </p:cNvSpPr>
          <p:nvPr>
            <p:ph idx="1"/>
          </p:nvPr>
        </p:nvSpPr>
        <p:spPr>
          <a:xfrm>
            <a:off x="1981200" y="1268760"/>
            <a:ext cx="3466728" cy="5256584"/>
          </a:xfrm>
        </p:spPr>
        <p:txBody>
          <a:bodyPr>
            <a:normAutofit/>
          </a:bodyPr>
          <a:lstStyle/>
          <a:p>
            <a:pPr marL="0" indent="0">
              <a:buNone/>
            </a:pPr>
            <a:r>
              <a:rPr lang="en-ZA" sz="2400" dirty="0"/>
              <a:t>When the mark is entered, the program must award a symbol:  For 90 and higher a </a:t>
            </a:r>
            <a:r>
              <a:rPr lang="en-ZA" sz="2400" dirty="0" err="1"/>
              <a:t>A</a:t>
            </a:r>
            <a:r>
              <a:rPr lang="en-ZA" sz="2400" dirty="0"/>
              <a:t>+, else a </a:t>
            </a:r>
            <a:r>
              <a:rPr lang="en-ZA" sz="2400" dirty="0" err="1"/>
              <a:t>A</a:t>
            </a:r>
            <a:r>
              <a:rPr lang="en-ZA" sz="2400" dirty="0"/>
              <a:t>.  Lower than 80 and higher than 59 receives a first class with the appropriate symbol, namely B for 70, C for 60.  Lower than 60 symbols are awarded according to the mark.</a:t>
            </a:r>
            <a:endParaRPr lang="en-ZA" sz="2400" dirty="0"/>
          </a:p>
        </p:txBody>
      </p:sp>
      <p:pic>
        <p:nvPicPr>
          <p:cNvPr id="4" name="Picture 3"/>
          <p:cNvPicPr>
            <a:picLocks noChangeAspect="1"/>
          </p:cNvPicPr>
          <p:nvPr/>
        </p:nvPicPr>
        <p:blipFill>
          <a:blip r:embed="rId3"/>
          <a:stretch>
            <a:fillRect/>
          </a:stretch>
        </p:blipFill>
        <p:spPr>
          <a:xfrm>
            <a:off x="5905500" y="1417638"/>
            <a:ext cx="4510980" cy="4963690"/>
          </a:xfrm>
          <a:prstGeom prst="rect">
            <a:avLst/>
          </a:prstGeom>
        </p:spPr>
      </p:pic>
    </p:spTree>
    <p:extLst>
      <p:ext uri="{BB962C8B-B14F-4D97-AF65-F5344CB8AC3E}">
        <p14:creationId xmlns:p14="http://schemas.microsoft.com/office/powerpoint/2010/main" val="3057988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3.4</a:t>
            </a:r>
            <a:endParaRPr lang="en-ZA" dirty="0"/>
          </a:p>
        </p:txBody>
      </p:sp>
      <p:sp>
        <p:nvSpPr>
          <p:cNvPr id="3" name="Content Placeholder 2"/>
          <p:cNvSpPr>
            <a:spLocks noGrp="1"/>
          </p:cNvSpPr>
          <p:nvPr>
            <p:ph idx="1"/>
          </p:nvPr>
        </p:nvSpPr>
        <p:spPr>
          <a:xfrm>
            <a:off x="1981200" y="1600202"/>
            <a:ext cx="8229600" cy="2980927"/>
          </a:xfrm>
        </p:spPr>
        <p:txBody>
          <a:bodyPr>
            <a:normAutofit/>
          </a:bodyPr>
          <a:lstStyle/>
          <a:p>
            <a:pPr marL="0" indent="0">
              <a:buNone/>
            </a:pPr>
            <a:r>
              <a:rPr lang="en-ZA" dirty="0" err="1" smtClean="0"/>
              <a:t>TechSales</a:t>
            </a:r>
            <a:r>
              <a:rPr lang="en-ZA" dirty="0" smtClean="0"/>
              <a:t> software distributors have come up with a scheme to motivate their sales representatives.  You must write a program which calculates the commission that a sales representative earns on his/her monthly sales.  The commission is calculated according to the following rates:</a:t>
            </a:r>
            <a:endParaRPr lang="en-ZA" dirty="0"/>
          </a:p>
        </p:txBody>
      </p:sp>
      <p:graphicFrame>
        <p:nvGraphicFramePr>
          <p:cNvPr id="4" name="Table 3"/>
          <p:cNvGraphicFramePr>
            <a:graphicFrameLocks noGrp="1"/>
          </p:cNvGraphicFramePr>
          <p:nvPr>
            <p:extLst/>
          </p:nvPr>
        </p:nvGraphicFramePr>
        <p:xfrm>
          <a:off x="2783632" y="4581128"/>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3445699807"/>
                    </a:ext>
                  </a:extLst>
                </a:gridCol>
                <a:gridCol w="3048000">
                  <a:extLst>
                    <a:ext uri="{9D8B030D-6E8A-4147-A177-3AD203B41FA5}">
                      <a16:colId xmlns:a16="http://schemas.microsoft.com/office/drawing/2014/main" xmlns="" val="1709996345"/>
                    </a:ext>
                  </a:extLst>
                </a:gridCol>
              </a:tblGrid>
              <a:tr h="370840">
                <a:tc>
                  <a:txBody>
                    <a:bodyPr/>
                    <a:lstStyle/>
                    <a:p>
                      <a:r>
                        <a:rPr lang="en-ZA" dirty="0" smtClean="0"/>
                        <a:t>Monthly</a:t>
                      </a:r>
                      <a:r>
                        <a:rPr lang="en-ZA" baseline="0" dirty="0" smtClean="0"/>
                        <a:t> sales  (S)</a:t>
                      </a:r>
                      <a:endParaRPr lang="en-ZA" dirty="0"/>
                    </a:p>
                  </a:txBody>
                  <a:tcPr/>
                </a:tc>
                <a:tc>
                  <a:txBody>
                    <a:bodyPr/>
                    <a:lstStyle/>
                    <a:p>
                      <a:r>
                        <a:rPr lang="en-ZA" dirty="0" smtClean="0"/>
                        <a:t>Commission</a:t>
                      </a:r>
                      <a:endParaRPr lang="en-ZA" dirty="0"/>
                    </a:p>
                  </a:txBody>
                  <a:tcPr/>
                </a:tc>
                <a:extLst>
                  <a:ext uri="{0D108BD9-81ED-4DB2-BD59-A6C34878D82A}">
                    <a16:rowId xmlns:a16="http://schemas.microsoft.com/office/drawing/2014/main" xmlns="" val="645344751"/>
                  </a:ext>
                </a:extLst>
              </a:tr>
              <a:tr h="370840">
                <a:tc>
                  <a:txBody>
                    <a:bodyPr/>
                    <a:lstStyle/>
                    <a:p>
                      <a:r>
                        <a:rPr lang="en-ZA" dirty="0" smtClean="0"/>
                        <a:t>S &gt; R8 000</a:t>
                      </a:r>
                      <a:endParaRPr lang="en-ZA" dirty="0"/>
                    </a:p>
                  </a:txBody>
                  <a:tcPr/>
                </a:tc>
                <a:tc>
                  <a:txBody>
                    <a:bodyPr/>
                    <a:lstStyle/>
                    <a:p>
                      <a:r>
                        <a:rPr lang="en-ZA" dirty="0" smtClean="0"/>
                        <a:t>40%</a:t>
                      </a:r>
                      <a:endParaRPr lang="en-ZA" dirty="0"/>
                    </a:p>
                  </a:txBody>
                  <a:tcPr/>
                </a:tc>
                <a:extLst>
                  <a:ext uri="{0D108BD9-81ED-4DB2-BD59-A6C34878D82A}">
                    <a16:rowId xmlns:a16="http://schemas.microsoft.com/office/drawing/2014/main" xmlns="" val="1651536376"/>
                  </a:ext>
                </a:extLst>
              </a:tr>
              <a:tr h="370840">
                <a:tc>
                  <a:txBody>
                    <a:bodyPr/>
                    <a:lstStyle/>
                    <a:p>
                      <a:r>
                        <a:rPr lang="en-ZA" dirty="0" smtClean="0"/>
                        <a:t>R4 000</a:t>
                      </a:r>
                      <a:r>
                        <a:rPr lang="en-ZA" baseline="0" dirty="0" smtClean="0"/>
                        <a:t> &lt; S &lt;= R8 000</a:t>
                      </a:r>
                      <a:endParaRPr lang="en-ZA" dirty="0"/>
                    </a:p>
                  </a:txBody>
                  <a:tcPr/>
                </a:tc>
                <a:tc>
                  <a:txBody>
                    <a:bodyPr/>
                    <a:lstStyle/>
                    <a:p>
                      <a:r>
                        <a:rPr lang="en-ZA" dirty="0" smtClean="0"/>
                        <a:t>20%</a:t>
                      </a:r>
                      <a:endParaRPr lang="en-ZA" dirty="0"/>
                    </a:p>
                  </a:txBody>
                  <a:tcPr/>
                </a:tc>
                <a:extLst>
                  <a:ext uri="{0D108BD9-81ED-4DB2-BD59-A6C34878D82A}">
                    <a16:rowId xmlns:a16="http://schemas.microsoft.com/office/drawing/2014/main" xmlns="" val="3200649748"/>
                  </a:ext>
                </a:extLst>
              </a:tr>
              <a:tr h="370840">
                <a:tc>
                  <a:txBody>
                    <a:bodyPr/>
                    <a:lstStyle/>
                    <a:p>
                      <a:r>
                        <a:rPr lang="en-ZA" dirty="0" smtClean="0"/>
                        <a:t>S &lt;= R4 000</a:t>
                      </a:r>
                      <a:endParaRPr lang="en-ZA" dirty="0"/>
                    </a:p>
                  </a:txBody>
                  <a:tcPr/>
                </a:tc>
                <a:tc>
                  <a:txBody>
                    <a:bodyPr/>
                    <a:lstStyle/>
                    <a:p>
                      <a:r>
                        <a:rPr lang="en-ZA" dirty="0" smtClean="0"/>
                        <a:t>10%</a:t>
                      </a:r>
                      <a:endParaRPr lang="en-ZA" dirty="0"/>
                    </a:p>
                  </a:txBody>
                  <a:tcPr/>
                </a:tc>
                <a:extLst>
                  <a:ext uri="{0D108BD9-81ED-4DB2-BD59-A6C34878D82A}">
                    <a16:rowId xmlns:a16="http://schemas.microsoft.com/office/drawing/2014/main" xmlns="" val="2998656650"/>
                  </a:ext>
                </a:extLst>
              </a:tr>
            </a:tbl>
          </a:graphicData>
        </a:graphic>
      </p:graphicFrame>
    </p:spTree>
    <p:extLst>
      <p:ext uri="{BB962C8B-B14F-4D97-AF65-F5344CB8AC3E}">
        <p14:creationId xmlns:p14="http://schemas.microsoft.com/office/powerpoint/2010/main" val="2694046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798</Words>
  <Application>Microsoft Office PowerPoint</Application>
  <PresentationFormat>Widescreen</PresentationFormat>
  <Paragraphs>110</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Unicode MS</vt:lpstr>
      <vt:lpstr>Arial</vt:lpstr>
      <vt:lpstr>Calibri</vt:lpstr>
      <vt:lpstr>Calibri Light</vt:lpstr>
      <vt:lpstr>Times New Roman</vt:lpstr>
      <vt:lpstr>Office Theme</vt:lpstr>
      <vt:lpstr>If statement with more than 1 condition</vt:lpstr>
      <vt:lpstr>If continued</vt:lpstr>
      <vt:lpstr>Activity 3.2</vt:lpstr>
      <vt:lpstr>Simplifying decision making with sets</vt:lpstr>
      <vt:lpstr>Simplifying decision making with sets</vt:lpstr>
      <vt:lpstr>Activity 3.3</vt:lpstr>
      <vt:lpstr>Nested IF-then-else-end IF</vt:lpstr>
      <vt:lpstr>Example</vt:lpstr>
      <vt:lpstr>Activity 3.4</vt:lpstr>
      <vt:lpstr>Activity 3.4 (cont)</vt:lpstr>
      <vt:lpstr>CASE statement</vt:lpstr>
      <vt:lpstr>CASE statement (cont)</vt:lpstr>
      <vt:lpstr>CASE statement (example)</vt:lpstr>
      <vt:lpstr>Activity 3.5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statement with more than 1 condition</dc:title>
  <dc:creator>Dipak Choudhury</dc:creator>
  <cp:lastModifiedBy>Dipak Choudhury</cp:lastModifiedBy>
  <cp:revision>1</cp:revision>
  <dcterms:created xsi:type="dcterms:W3CDTF">2020-07-08T18:49:50Z</dcterms:created>
  <dcterms:modified xsi:type="dcterms:W3CDTF">2020-07-08T18:51:00Z</dcterms:modified>
</cp:coreProperties>
</file>